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44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CFE871-7692-B008-1D12-09F4EBE3C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E44FD6E-A889-75E7-8F73-36E4234257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GB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5A7C0F0-BD44-608B-422D-7FCDD7A0C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1411-E39A-4907-B9C3-DAF7CC03F379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34724D8-BF0B-ED76-4E0F-BF9512759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A74C701-BE38-35AD-7822-A08CB93D5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849B3-8278-40F6-970B-E4A0D3FEA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736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3658B5-EC71-8C06-4134-A9F1C82F3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36CFB77-40F1-8E7F-D1F8-6AB570A97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4D5007D-E91F-6286-ED84-C581A448E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1411-E39A-4907-B9C3-DAF7CC03F379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83FBCE9-0430-D1AE-A883-C66B0DC25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E1DBEAC-CC28-FA8A-A959-9A1273342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849B3-8278-40F6-970B-E4A0D3FEA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57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79D1303-23E0-FACD-A32A-A91577CFF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F2CBF69-0B3E-F448-4725-3582D21A2F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6C3ADAB-308E-C484-B445-23D19F426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1411-E39A-4907-B9C3-DAF7CC03F379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781A86D-965F-CB64-F30A-1CA75EF1F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8A51EF4-617A-947B-77E7-ECA3A4FAF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849B3-8278-40F6-970B-E4A0D3FEA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364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4B0ED39-C11F-168E-0F72-DC52425F9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9EFDCB0-82FA-3093-AA22-CFE3CCF3BC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4ADA64DD-A40C-3452-2C60-5F7CA9F00B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956262D-06F0-CAC4-5E15-A784D3AFF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1411-E39A-4907-B9C3-DAF7CC03F379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083758E-6490-B33E-7CCE-01B2A28C7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6211A63-6506-E925-454B-99D70763D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849B3-8278-40F6-970B-E4A0D3FEA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155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B85952-9645-2D84-4AA1-0A37A4924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FEF0165-D5D8-2554-54E3-663000189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CF9DB02-AA47-8BBC-04CA-D0CFD53A8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6B42B5B8-A100-525F-8772-3F81048CEB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52FF83E8-6EA4-CF77-7723-F449115E75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78326E16-1D67-731A-423F-87D4236D0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1411-E39A-4907-B9C3-DAF7CC03F379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52DEE9CC-A313-0D71-BA79-EE2AEF8CB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C6FD8625-C814-DE4A-77EB-76FCE1B95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849B3-8278-40F6-970B-E4A0D3FEA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906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E439CA-AEF4-BE51-369D-F5AE5B780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B83AFF06-3901-1229-D2A4-745DB8FEF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1411-E39A-4907-B9C3-DAF7CC03F379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2ED07646-D3CA-2FD3-B0BD-00E8577D1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0A7B01ED-AF3C-2B2A-B624-F52BCB41F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849B3-8278-40F6-970B-E4A0D3FEA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452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EB7DAED6-77EE-FD19-A390-D531D4C39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1411-E39A-4907-B9C3-DAF7CC03F379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06E62A00-006A-D132-A5FE-89208930B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2983341-BD26-64C9-D371-5D353E72E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849B3-8278-40F6-970B-E4A0D3FEA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892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3968232-4884-D980-C402-53A95DB85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1FD9F68-395F-C134-F89A-12E10DA0B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B2870C01-EE62-652F-F7FC-5CFFC80DD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C57B49A2-66F6-DEEB-A29E-B1BF7DDBD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1411-E39A-4907-B9C3-DAF7CC03F379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94DBA38-453E-1F1B-24DD-53ED5C1BC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3A10CD9-C74B-7A51-95B1-20B55278E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849B3-8278-40F6-970B-E4A0D3FEA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98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0733FE4-2CD7-C6A4-4A1F-53DD44760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8FE179FD-4411-BFB8-4ADA-9EEA391EC3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95C907F-359E-5DEE-DD6A-601E6FEA46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36711D1-747B-B571-D5E8-56CBF0F38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1411-E39A-4907-B9C3-DAF7CC03F379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7EC513E-6691-F233-E1AD-9B4B436CE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AA85677-4F2A-77A2-C442-887DFE3C2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849B3-8278-40F6-970B-E4A0D3FEA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883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01431E-DED2-63A6-F12A-5B417D37E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162D0D69-09C1-1FEA-135D-1CC9B7EC5B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5FAA46E-A533-5135-9932-1B495CF88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1411-E39A-4907-B9C3-DAF7CC03F379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75126E9-2C34-F7D4-C617-55BE5ECA9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D339041-D1D4-9533-0C3F-96748FEB9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849B3-8278-40F6-970B-E4A0D3FEA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2789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B451C9F9-9BB9-8DDA-5ADE-2EDA1CE85F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371A2C9-9E81-B60A-AF51-7B0E9D0A82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332F535-645D-BB4F-AE4F-62F0127A4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B1411-E39A-4907-B9C3-DAF7CC03F379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34159E3-C61F-9701-D1CC-BE64E9031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E4B873B-1BE4-AD9A-FFD8-7D864E975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849B3-8278-40F6-970B-E4A0D3FEA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652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6F83FFDC-C81D-78EA-E845-A83F15B3A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A36B5F8-ECF5-34F5-D039-4A7B02DA4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2B698BB-93DE-6DF7-D910-BF04D6970F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BB1411-E39A-4907-B9C3-DAF7CC03F379}" type="datetimeFigureOut">
              <a:rPr lang="en-GB" smtClean="0"/>
              <a:t>19/04/2024</a:t>
            </a:fld>
            <a:endParaRPr lang="en-GB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3E07D53-B544-F40F-A9CC-2A809EC02D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75DF0D9-0256-8C08-88F5-837DC2BE5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0849B3-8278-40F6-970B-E4A0D3FEA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459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FcDDN-s05o?feature=oembed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Free Digital Marketing Technology photo and picture">
            <a:extLst>
              <a:ext uri="{FF2B5EF4-FFF2-40B4-BE49-F238E27FC236}">
                <a16:creationId xmlns:a16="http://schemas.microsoft.com/office/drawing/2014/main" id="{8563E90F-5D18-6044-4639-CC4005D75A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5" r="-1" b="11904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F7B9A096-9734-7C88-5060-0731035E50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en-GB" sz="6600" dirty="0">
                <a:solidFill>
                  <a:schemeClr val="bg1"/>
                </a:solidFill>
              </a:rPr>
              <a:t>Twiplomacy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5FA26E08-3F1B-BC98-065B-C1D156B276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a.k.a.: Twitter Diplomacy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#DigitalDiplomacy</a:t>
            </a:r>
          </a:p>
          <a:p>
            <a:br>
              <a:rPr lang="en-GB" dirty="0">
                <a:solidFill>
                  <a:schemeClr val="bg1"/>
                </a:solidFill>
              </a:rPr>
            </a:br>
            <a:r>
              <a:rPr lang="en-GB" sz="1800" i="1" dirty="0">
                <a:solidFill>
                  <a:schemeClr val="bg1"/>
                </a:solidFill>
              </a:rPr>
              <a:t>by Levente Lukács </a:t>
            </a:r>
            <a:r>
              <a:rPr lang="en-GB" sz="1800" b="1" dirty="0">
                <a:solidFill>
                  <a:schemeClr val="bg1"/>
                </a:solidFill>
              </a:rPr>
              <a:t>F3HTOY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2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4C50DE67-AA6C-97B3-CDC1-F6E08413D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GB" sz="4800" dirty="0"/>
              <a:t>What is Twiplomacy?</a:t>
            </a: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6756144-6147-A7EE-BB0C-02905CCBB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en-GB" sz="2000" dirty="0">
                <a:latin typeface="+mj-lt"/>
                <a:cs typeface="Times New Roman" panose="02020603050405020304" pitchFamily="18" charset="0"/>
              </a:rPr>
              <a:t>Diplomacy conducted through the usage of Twitter (now called X)</a:t>
            </a:r>
          </a:p>
          <a:p>
            <a:r>
              <a:rPr lang="en-GB" sz="2000" dirty="0">
                <a:latin typeface="+mj-lt"/>
                <a:cs typeface="Times New Roman" panose="02020603050405020304" pitchFamily="18" charset="0"/>
              </a:rPr>
              <a:t>Sharing opinions, initiating discussions, shaping public opinion</a:t>
            </a:r>
          </a:p>
          <a:p>
            <a:r>
              <a:rPr lang="en-GB" sz="2000" dirty="0">
                <a:latin typeface="+mj-lt"/>
                <a:cs typeface="Times New Roman" panose="02020603050405020304" pitchFamily="18" charset="0"/>
              </a:rPr>
              <a:t>Casual</a:t>
            </a:r>
          </a:p>
          <a:p>
            <a:r>
              <a:rPr lang="en-GB" sz="2000" dirty="0">
                <a:latin typeface="+mj-lt"/>
                <a:cs typeface="Times New Roman" panose="02020603050405020304" pitchFamily="18" charset="0"/>
              </a:rPr>
              <a:t>Easily accessible</a:t>
            </a:r>
            <a:endParaRPr lang="hu-HU" sz="2000" dirty="0">
              <a:latin typeface="+mj-lt"/>
              <a:cs typeface="Times New Roman" panose="02020603050405020304" pitchFamily="18" charset="0"/>
            </a:endParaRPr>
          </a:p>
          <a:p>
            <a:r>
              <a:rPr lang="en-GB" sz="2000" dirty="0">
                <a:latin typeface="+mj-lt"/>
                <a:cs typeface="Times New Roman" panose="02020603050405020304" pitchFamily="18" charset="0"/>
              </a:rPr>
              <a:t>Open</a:t>
            </a:r>
          </a:p>
          <a:p>
            <a:r>
              <a:rPr lang="en-GB" sz="2000" dirty="0">
                <a:latin typeface="+mj-lt"/>
                <a:cs typeface="Times New Roman" panose="02020603050405020304" pitchFamily="18" charset="0"/>
              </a:rPr>
              <a:t>Fast</a:t>
            </a:r>
          </a:p>
          <a:p>
            <a:r>
              <a:rPr lang="en-GB" sz="2000" dirty="0">
                <a:latin typeface="+mj-lt"/>
                <a:cs typeface="Times New Roman" panose="02020603050405020304" pitchFamily="18" charset="0"/>
              </a:rPr>
              <a:t>280 character-limit </a:t>
            </a:r>
            <a:r>
              <a:rPr lang="hu-HU" sz="2000" dirty="0">
                <a:latin typeface="+mj-lt"/>
                <a:cs typeface="Times New Roman" panose="02020603050405020304" pitchFamily="18" charset="0"/>
              </a:rPr>
              <a:t>per</a:t>
            </a:r>
            <a:r>
              <a:rPr lang="en-GB" sz="2000" dirty="0">
                <a:latin typeface="+mj-lt"/>
                <a:cs typeface="Times New Roman" panose="02020603050405020304" pitchFamily="18" charset="0"/>
              </a:rPr>
              <a:t> post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7DB35C2-35E6-C5A3-E84F-D947BEC67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2693288"/>
            <a:ext cx="5150277" cy="3296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1" name="Rectangle 2060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D0F9E66A-5D19-48A5-5355-8C158D4803A1}"/>
              </a:ext>
            </a:extLst>
          </p:cNvPr>
          <p:cNvSpPr txBox="1"/>
          <p:nvPr/>
        </p:nvSpPr>
        <p:spPr>
          <a:xfrm>
            <a:off x="5911531" y="5989465"/>
            <a:ext cx="5150277" cy="30777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GB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Observer Research Foundation (ORF)</a:t>
            </a:r>
          </a:p>
        </p:txBody>
      </p:sp>
    </p:spTree>
    <p:extLst>
      <p:ext uri="{BB962C8B-B14F-4D97-AF65-F5344CB8AC3E}">
        <p14:creationId xmlns:p14="http://schemas.microsoft.com/office/powerpoint/2010/main" val="3710585958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3874E6-D361-41CB-4592-C74347C4B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3455821" cy="1616203"/>
          </a:xfrm>
        </p:spPr>
        <p:txBody>
          <a:bodyPr anchor="b">
            <a:normAutofit/>
          </a:bodyPr>
          <a:lstStyle/>
          <a:p>
            <a:r>
              <a:rPr lang="en-GB" dirty="0"/>
              <a:t>Early usage &amp; numbers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0D5A6D0-21BA-46BB-3801-139FB745E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533476"/>
            <a:ext cx="3557032" cy="3447832"/>
          </a:xfrm>
        </p:spPr>
        <p:txBody>
          <a:bodyPr anchor="t">
            <a:normAutofit fontScale="85000" lnSpcReduction="20000"/>
          </a:bodyPr>
          <a:lstStyle/>
          <a:p>
            <a:r>
              <a:rPr lang="en-GB" sz="2000" dirty="0">
                <a:latin typeface="+mj-lt"/>
                <a:cs typeface="Times New Roman" panose="02020603050405020304" pitchFamily="18" charset="0"/>
              </a:rPr>
              <a:t>1</a:t>
            </a:r>
            <a:r>
              <a:rPr lang="en-GB" sz="2000" baseline="30000" dirty="0">
                <a:latin typeface="+mj-lt"/>
                <a:cs typeface="Times New Roman" panose="02020603050405020304" pitchFamily="18" charset="0"/>
              </a:rPr>
              <a:t>st</a:t>
            </a:r>
            <a:r>
              <a:rPr lang="en-GB" sz="2000" dirty="0">
                <a:latin typeface="+mj-lt"/>
                <a:cs typeface="Times New Roman" panose="02020603050405020304" pitchFamily="18" charset="0"/>
              </a:rPr>
              <a:t> leader on Twitter:</a:t>
            </a:r>
            <a:br>
              <a:rPr lang="en-GB" sz="2000" dirty="0">
                <a:latin typeface="+mj-lt"/>
                <a:cs typeface="Times New Roman" panose="02020603050405020304" pitchFamily="18" charset="0"/>
              </a:rPr>
            </a:br>
            <a:r>
              <a:rPr lang="en-GB" sz="2000" dirty="0">
                <a:latin typeface="+mj-lt"/>
                <a:cs typeface="Times New Roman" panose="02020603050405020304" pitchFamily="18" charset="0"/>
              </a:rPr>
              <a:t>Barack Obama in 2007</a:t>
            </a:r>
          </a:p>
          <a:p>
            <a:r>
              <a:rPr lang="en-GB" sz="2000" dirty="0">
                <a:latin typeface="+mj-lt"/>
                <a:cs typeface="Times New Roman" panose="02020603050405020304" pitchFamily="18" charset="0"/>
              </a:rPr>
              <a:t>By 2013: 78% of the 193 United Nations member states were on Twitter</a:t>
            </a:r>
          </a:p>
          <a:p>
            <a:r>
              <a:rPr lang="en-GB" sz="2000" dirty="0">
                <a:latin typeface="+mj-lt"/>
                <a:cs typeface="Times New Roman" panose="02020603050405020304" pitchFamily="18" charset="0"/>
              </a:rPr>
              <a:t>➡ by 2018, it is 97%</a:t>
            </a:r>
          </a:p>
          <a:p>
            <a:r>
              <a:rPr lang="en-GB" sz="2000" dirty="0">
                <a:latin typeface="+mj-lt"/>
                <a:cs typeface="Times New Roman" panose="02020603050405020304" pitchFamily="18" charset="0"/>
              </a:rPr>
              <a:t>By now, Obama has</a:t>
            </a:r>
            <a:br>
              <a:rPr lang="en-GB" sz="2000" dirty="0">
                <a:latin typeface="+mj-lt"/>
                <a:cs typeface="Times New Roman" panose="02020603050405020304" pitchFamily="18" charset="0"/>
              </a:rPr>
            </a:br>
            <a:r>
              <a:rPr lang="en-GB" sz="2000" b="1" dirty="0">
                <a:latin typeface="+mj-lt"/>
                <a:cs typeface="Times New Roman" panose="02020603050405020304" pitchFamily="18" charset="0"/>
              </a:rPr>
              <a:t>131.8M</a:t>
            </a:r>
            <a:r>
              <a:rPr lang="en-GB" sz="2000" dirty="0">
                <a:latin typeface="+mj-lt"/>
                <a:cs typeface="Times New Roman" panose="02020603050405020304" pitchFamily="18" charset="0"/>
              </a:rPr>
              <a:t> followers</a:t>
            </a:r>
          </a:p>
          <a:p>
            <a:r>
              <a:rPr lang="en-GB" sz="2000" dirty="0">
                <a:latin typeface="+mj-lt"/>
                <a:cs typeface="Times New Roman" panose="02020603050405020304" pitchFamily="18" charset="0"/>
              </a:rPr>
              <a:t>550M users</a:t>
            </a:r>
          </a:p>
          <a:p>
            <a:r>
              <a:rPr lang="en-GB" sz="2000" dirty="0">
                <a:latin typeface="+mj-lt"/>
                <a:cs typeface="Times New Roman" panose="02020603050405020304" pitchFamily="18" charset="0"/>
              </a:rPr>
              <a:t>58% of users &lt; 35 years of age</a:t>
            </a:r>
          </a:p>
          <a:p>
            <a:r>
              <a:rPr lang="en-GB" sz="2000" dirty="0">
                <a:latin typeface="+mj-lt"/>
                <a:cs typeface="Times New Roman" panose="02020603050405020304" pitchFamily="18" charset="0"/>
              </a:rPr>
              <a:t>Average time per day is</a:t>
            </a:r>
            <a:br>
              <a:rPr lang="en-GB" sz="2000" dirty="0">
                <a:latin typeface="+mj-lt"/>
                <a:cs typeface="Times New Roman" panose="02020603050405020304" pitchFamily="18" charset="0"/>
              </a:rPr>
            </a:br>
            <a:r>
              <a:rPr lang="en-GB" sz="2000" dirty="0">
                <a:latin typeface="+mj-lt"/>
                <a:cs typeface="Times New Roman" panose="02020603050405020304" pitchFamily="18" charset="0"/>
              </a:rPr>
              <a:t>~ 35 minutes</a:t>
            </a:r>
          </a:p>
          <a:p>
            <a:r>
              <a:rPr lang="en-GB" sz="2000" dirty="0">
                <a:latin typeface="+mj-lt"/>
                <a:cs typeface="Times New Roman" panose="02020603050405020304" pitchFamily="18" charset="0"/>
              </a:rPr>
              <a:t>~ 500M posts per day</a:t>
            </a:r>
          </a:p>
        </p:txBody>
      </p:sp>
      <p:pic>
        <p:nvPicPr>
          <p:cNvPr id="4" name="Online médiaelem 3" title="@POTUS: The First Tweet">
            <a:hlinkClick r:id="" action="ppaction://media"/>
            <a:extLst>
              <a:ext uri="{FF2B5EF4-FFF2-40B4-BE49-F238E27FC236}">
                <a16:creationId xmlns:a16="http://schemas.microsoft.com/office/drawing/2014/main" id="{79A54BFD-6249-BD74-D189-4440624BD6F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987672" y="1628665"/>
            <a:ext cx="6389346" cy="360998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5" name="Szövegdoboz 4">
            <a:extLst>
              <a:ext uri="{FF2B5EF4-FFF2-40B4-BE49-F238E27FC236}">
                <a16:creationId xmlns:a16="http://schemas.microsoft.com/office/drawing/2014/main" id="{131223DD-CAE9-7DD1-003A-6437C390EE8F}"/>
              </a:ext>
            </a:extLst>
          </p:cNvPr>
          <p:cNvSpPr txBox="1"/>
          <p:nvPr/>
        </p:nvSpPr>
        <p:spPr>
          <a:xfrm>
            <a:off x="4987672" y="5238645"/>
            <a:ext cx="6389346" cy="30777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GB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</a:p>
        </p:txBody>
      </p:sp>
      <p:cxnSp>
        <p:nvCxnSpPr>
          <p:cNvPr id="7" name="Egyenes összekötő 6">
            <a:extLst>
              <a:ext uri="{FF2B5EF4-FFF2-40B4-BE49-F238E27FC236}">
                <a16:creationId xmlns:a16="http://schemas.microsoft.com/office/drawing/2014/main" id="{D5A0DA33-D011-861B-2EEE-8FCAEF0C27F5}"/>
              </a:ext>
            </a:extLst>
          </p:cNvPr>
          <p:cNvCxnSpPr/>
          <p:nvPr/>
        </p:nvCxnSpPr>
        <p:spPr>
          <a:xfrm>
            <a:off x="942220" y="4424804"/>
            <a:ext cx="331814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848505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0C1DE72-93EA-9FBA-A12C-7FF2CE7DE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3739341" cy="1330839"/>
          </a:xfrm>
        </p:spPr>
        <p:txBody>
          <a:bodyPr>
            <a:normAutofit fontScale="90000"/>
          </a:bodyPr>
          <a:lstStyle/>
          <a:p>
            <a:r>
              <a:rPr lang="en-GB" dirty="0"/>
              <a:t>Notable Users &amp; Their Influences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B34D262-3AEC-2802-EA12-BD8DBA7FA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366" y="2194102"/>
            <a:ext cx="3620424" cy="3908586"/>
          </a:xfrm>
        </p:spPr>
        <p:txBody>
          <a:bodyPr>
            <a:normAutofit/>
          </a:bodyPr>
          <a:lstStyle/>
          <a:p>
            <a:r>
              <a:rPr lang="hu-HU" sz="2000" dirty="0"/>
              <a:t>@elonmusk – </a:t>
            </a:r>
            <a:r>
              <a:rPr lang="hu-HU" sz="2000" b="1" dirty="0"/>
              <a:t>181.2M</a:t>
            </a:r>
          </a:p>
          <a:p>
            <a:r>
              <a:rPr lang="hu-HU" sz="2000" dirty="0"/>
              <a:t>@BarackObama – </a:t>
            </a:r>
            <a:r>
              <a:rPr lang="hu-HU" sz="2000" b="1" dirty="0"/>
              <a:t>131.8M</a:t>
            </a:r>
          </a:p>
          <a:p>
            <a:r>
              <a:rPr lang="hu-HU" sz="2000" dirty="0"/>
              <a:t>@narendramodi – </a:t>
            </a:r>
            <a:r>
              <a:rPr lang="hu-HU" sz="2000" b="1" dirty="0"/>
              <a:t>97.3M</a:t>
            </a:r>
          </a:p>
          <a:p>
            <a:r>
              <a:rPr lang="hu-HU" sz="2000" dirty="0"/>
              <a:t>@realDonaldTrump – </a:t>
            </a:r>
            <a:r>
              <a:rPr lang="hu-HU" sz="2000" b="1" dirty="0"/>
              <a:t>87.3M</a:t>
            </a:r>
          </a:p>
          <a:p>
            <a:r>
              <a:rPr lang="hu-HU" sz="2000" dirty="0"/>
              <a:t>@POTUS – </a:t>
            </a:r>
            <a:r>
              <a:rPr lang="hu-HU" sz="2000" b="1" dirty="0"/>
              <a:t>34.8M</a:t>
            </a:r>
          </a:p>
          <a:p>
            <a:r>
              <a:rPr lang="en-US" sz="2000" dirty="0"/>
              <a:t>@SushmaSwaraj</a:t>
            </a:r>
            <a:r>
              <a:rPr lang="hu-HU" sz="2000" dirty="0"/>
              <a:t> – </a:t>
            </a:r>
            <a:r>
              <a:rPr lang="hu-HU" sz="2000" b="1" dirty="0"/>
              <a:t>12.5M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4032D7E-C164-11F9-4478-C2DDF9B6B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457" y="663363"/>
            <a:ext cx="6155141" cy="5555014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B384135D-1C54-71EE-4F3F-EC4D43C19CCC}"/>
              </a:ext>
            </a:extLst>
          </p:cNvPr>
          <p:cNvSpPr txBox="1"/>
          <p:nvPr/>
        </p:nvSpPr>
        <p:spPr>
          <a:xfrm>
            <a:off x="5445457" y="6218377"/>
            <a:ext cx="6155141" cy="30777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GB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Twiplomacy 2022 World Leader Power Ranking</a:t>
            </a:r>
          </a:p>
        </p:txBody>
      </p:sp>
    </p:spTree>
    <p:extLst>
      <p:ext uri="{BB962C8B-B14F-4D97-AF65-F5344CB8AC3E}">
        <p14:creationId xmlns:p14="http://schemas.microsoft.com/office/powerpoint/2010/main" val="1897156666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67208EE-630C-CBEF-C773-284F371D7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Advantages &amp; Risks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63DD7A7-F993-022F-7390-404DA7441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3205805"/>
          </a:xfrm>
        </p:spPr>
        <p:txBody>
          <a:bodyPr>
            <a:normAutofit fontScale="92500" lnSpcReduction="10000"/>
          </a:bodyPr>
          <a:lstStyle/>
          <a:p>
            <a:pPr>
              <a:buFont typeface="Aptos" panose="020B0004020202020204" pitchFamily="34" charset="0"/>
              <a:buChar char="+"/>
            </a:pPr>
            <a:r>
              <a:rPr lang="en-GB" dirty="0">
                <a:solidFill>
                  <a:schemeClr val="accent6"/>
                </a:solidFill>
              </a:rPr>
              <a:t>Accessible</a:t>
            </a:r>
          </a:p>
          <a:p>
            <a:pPr>
              <a:buFont typeface="Aptos" panose="020B0004020202020204" pitchFamily="34" charset="0"/>
              <a:buChar char="+"/>
            </a:pPr>
            <a:r>
              <a:rPr lang="en-GB" dirty="0">
                <a:solidFill>
                  <a:schemeClr val="accent6"/>
                </a:solidFill>
              </a:rPr>
              <a:t>Open</a:t>
            </a:r>
          </a:p>
          <a:p>
            <a:pPr>
              <a:buFont typeface="Aptos" panose="020B0004020202020204" pitchFamily="34" charset="0"/>
              <a:buChar char="+"/>
            </a:pPr>
            <a:r>
              <a:rPr lang="en-GB" dirty="0">
                <a:solidFill>
                  <a:schemeClr val="accent6"/>
                </a:solidFill>
              </a:rPr>
              <a:t>Fast</a:t>
            </a:r>
          </a:p>
          <a:p>
            <a:pPr>
              <a:buFont typeface="Aptos" panose="020B0004020202020204" pitchFamily="34" charset="0"/>
              <a:buChar char="+"/>
            </a:pPr>
            <a:r>
              <a:rPr lang="en-GB" dirty="0">
                <a:solidFill>
                  <a:schemeClr val="accent6"/>
                </a:solidFill>
              </a:rPr>
              <a:t>Wide-spread</a:t>
            </a:r>
          </a:p>
          <a:p>
            <a:pPr>
              <a:buFont typeface="Aptos" panose="020B0004020202020204" pitchFamily="34" charset="0"/>
              <a:buChar char="+"/>
            </a:pPr>
            <a:r>
              <a:rPr lang="en-GB" dirty="0">
                <a:solidFill>
                  <a:schemeClr val="accent6"/>
                </a:solidFill>
              </a:rPr>
              <a:t>Uncensored</a:t>
            </a:r>
          </a:p>
          <a:p>
            <a:pPr>
              <a:buFont typeface="Aptos" panose="020B0004020202020204" pitchFamily="34" charset="0"/>
              <a:buChar char="+"/>
            </a:pPr>
            <a:r>
              <a:rPr lang="en-GB" dirty="0">
                <a:solidFill>
                  <a:schemeClr val="accent6"/>
                </a:solidFill>
              </a:rPr>
              <a:t>Crisis management</a:t>
            </a:r>
          </a:p>
          <a:p>
            <a:pPr>
              <a:buFont typeface="Aptos" panose="020B0004020202020204" pitchFamily="34" charset="0"/>
              <a:buChar char="+"/>
            </a:pPr>
            <a:r>
              <a:rPr lang="en-GB" dirty="0">
                <a:solidFill>
                  <a:schemeClr val="accent6"/>
                </a:solidFill>
              </a:rPr>
              <a:t>Direct &amp; personal</a:t>
            </a: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6374D9F3-6A8D-747F-9A57-D47085B1C960}"/>
              </a:ext>
            </a:extLst>
          </p:cNvPr>
          <p:cNvSpPr txBox="1">
            <a:spLocks/>
          </p:cNvSpPr>
          <p:nvPr/>
        </p:nvSpPr>
        <p:spPr>
          <a:xfrm>
            <a:off x="6096000" y="1825625"/>
            <a:ext cx="5257800" cy="3205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ptos" panose="020B0004020202020204" pitchFamily="34" charset="0"/>
              <a:buChar char="-"/>
            </a:pPr>
            <a:r>
              <a:rPr lang="en-GB" sz="2400" dirty="0">
                <a:solidFill>
                  <a:srgbClr val="C00000"/>
                </a:solidFill>
              </a:rPr>
              <a:t>Short character count</a:t>
            </a:r>
          </a:p>
          <a:p>
            <a:pPr>
              <a:buFont typeface="Aptos" panose="020B0004020202020204" pitchFamily="34" charset="0"/>
              <a:buChar char="-"/>
            </a:pPr>
            <a:r>
              <a:rPr lang="en-GB" sz="2400" dirty="0">
                <a:solidFill>
                  <a:srgbClr val="C00000"/>
                </a:solidFill>
              </a:rPr>
              <a:t>Prone to misunderstandings</a:t>
            </a:r>
          </a:p>
          <a:p>
            <a:pPr>
              <a:buFont typeface="Aptos" panose="020B0004020202020204" pitchFamily="34" charset="0"/>
              <a:buChar char="-"/>
            </a:pPr>
            <a:r>
              <a:rPr lang="en-GB" sz="2400" dirty="0">
                <a:solidFill>
                  <a:srgbClr val="C00000"/>
                </a:solidFill>
              </a:rPr>
              <a:t>Prone to conflicts</a:t>
            </a:r>
          </a:p>
          <a:p>
            <a:pPr>
              <a:buFont typeface="Aptos" panose="020B0004020202020204" pitchFamily="34" charset="0"/>
              <a:buChar char="-"/>
            </a:pPr>
            <a:r>
              <a:rPr lang="en-GB" sz="2400" dirty="0">
                <a:solidFill>
                  <a:srgbClr val="C00000"/>
                </a:solidFill>
              </a:rPr>
              <a:t>Undermines official diplomacy</a:t>
            </a:r>
          </a:p>
          <a:p>
            <a:pPr>
              <a:buFont typeface="Aptos" panose="020B0004020202020204" pitchFamily="34" charset="0"/>
              <a:buChar char="-"/>
            </a:pPr>
            <a:r>
              <a:rPr lang="en-GB" sz="2400" dirty="0">
                <a:solidFill>
                  <a:srgbClr val="C00000"/>
                </a:solidFill>
              </a:rPr>
              <a:t>Question of security</a:t>
            </a:r>
          </a:p>
          <a:p>
            <a:pPr>
              <a:buFont typeface="Aptos" panose="020B0004020202020204" pitchFamily="34" charset="0"/>
              <a:buChar char="-"/>
            </a:pPr>
            <a:r>
              <a:rPr lang="en-GB" sz="2400" dirty="0">
                <a:solidFill>
                  <a:srgbClr val="C00000"/>
                </a:solidFill>
              </a:rPr>
              <a:t>Question of legitimacy</a:t>
            </a:r>
          </a:p>
        </p:txBody>
      </p:sp>
    </p:spTree>
    <p:extLst>
      <p:ext uri="{BB962C8B-B14F-4D97-AF65-F5344CB8AC3E}">
        <p14:creationId xmlns:p14="http://schemas.microsoft.com/office/powerpoint/2010/main" val="3879606761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Free Business Computer photo and picture">
            <a:extLst>
              <a:ext uri="{FF2B5EF4-FFF2-40B4-BE49-F238E27FC236}">
                <a16:creationId xmlns:a16="http://schemas.microsoft.com/office/drawing/2014/main" id="{5B41DEC2-B237-04A9-E0EA-2D3A3721FB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-1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D1783A2-57FA-0754-C930-B39134AEF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What might the future behold?</a:t>
            </a:r>
            <a:endParaRPr lang="en-GB" sz="40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69B103B-39EB-446C-4E3D-D4089B9FE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900"/>
              <a:t>Twiplomacy is here to stay – </a:t>
            </a:r>
            <a:r>
              <a:rPr lang="en-GB" sz="1900" i="1"/>
              <a:t>what should change?</a:t>
            </a:r>
          </a:p>
          <a:p>
            <a:r>
              <a:rPr lang="en-GB" sz="1900"/>
              <a:t>Increased supervision of posts</a:t>
            </a:r>
          </a:p>
          <a:p>
            <a:r>
              <a:rPr lang="en-GB" sz="1900"/>
              <a:t>Consulting experts more often before posting</a:t>
            </a:r>
          </a:p>
          <a:p>
            <a:r>
              <a:rPr lang="en-GB" sz="1900"/>
              <a:t>Following guidelines more clearly</a:t>
            </a:r>
          </a:p>
          <a:p>
            <a:r>
              <a:rPr lang="en-GB" sz="1900"/>
              <a:t>Social media training for officials &amp; leaders</a:t>
            </a:r>
          </a:p>
          <a:p>
            <a:r>
              <a:rPr lang="en-GB" sz="1900"/>
              <a:t>Fact checking &amp; contextual backgrounds</a:t>
            </a:r>
          </a:p>
        </p:txBody>
      </p:sp>
    </p:spTree>
    <p:extLst>
      <p:ext uri="{BB962C8B-B14F-4D97-AF65-F5344CB8AC3E}">
        <p14:creationId xmlns:p14="http://schemas.microsoft.com/office/powerpoint/2010/main" val="2071369533"/>
      </p:ext>
    </p:extLst>
  </p:cSld>
  <p:clrMapOvr>
    <a:masterClrMapping/>
  </p:clrMapOvr>
  <p:transition spd="slow"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F0533A3-4CD6-0B9D-4A85-A684A60A9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972" y="2766218"/>
            <a:ext cx="460805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i="1" dirty="0"/>
              <a:t>Thank you for your attention!</a:t>
            </a:r>
            <a:br>
              <a:rPr lang="hu-HU" b="1" i="1" dirty="0"/>
            </a:br>
            <a:endParaRPr lang="en-GB" b="1" i="1" dirty="0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AF0C5016-079B-377A-85B5-DAA3A9AD54B4}"/>
              </a:ext>
            </a:extLst>
          </p:cNvPr>
          <p:cNvSpPr txBox="1"/>
          <p:nvPr/>
        </p:nvSpPr>
        <p:spPr>
          <a:xfrm>
            <a:off x="2023748" y="4228520"/>
            <a:ext cx="6071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F116CA9C-C1CD-8FB5-764A-BAA6E31479B4}"/>
              </a:ext>
            </a:extLst>
          </p:cNvPr>
          <p:cNvSpPr txBox="1"/>
          <p:nvPr/>
        </p:nvSpPr>
        <p:spPr>
          <a:xfrm>
            <a:off x="310435" y="4091781"/>
            <a:ext cx="11719875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Bibliography</a:t>
            </a:r>
          </a:p>
          <a:p>
            <a:r>
              <a:rPr lang="en-US" sz="1000" dirty="0"/>
              <a:t>Chhabra, R. (2023, May 11). Twitter Diplomacy: A Brief Analysis. Retrieved from Observer Research Foundation: https://www.orfonline.org/research/twitter-diplomacy-a-brief-analysis-60462</a:t>
            </a:r>
          </a:p>
          <a:p>
            <a:r>
              <a:rPr lang="en-US" sz="1000" dirty="0"/>
              <a:t>Conger, K. (2023, August 24). Trump Returns to the Service Formerly Known as Twitter. Retrieved from The New York Times: https://www.nytimes.com/2023/08/24/technology/donald-trump-twitter-x-return.html</a:t>
            </a:r>
          </a:p>
          <a:p>
            <a:r>
              <a:rPr lang="en-US" sz="1000" dirty="0"/>
              <a:t>Duarte, F. (2023, November 20). X (Formerly Twitter) User Age, Gender, &amp; Demographic Stats (2024). Retrieved from Exploding Topics: https://explodingtopics.com/blog/x-user-stats</a:t>
            </a:r>
          </a:p>
          <a:p>
            <a:r>
              <a:rPr lang="en-US" sz="1000" dirty="0"/>
              <a:t>Top 10 most followed accounts on Twitter / X in the world. (2024, March 13). Retrieved from Forbes India: https://www.forbesindia.com/article/explainers/most-followed-accounts-twitter-x/88311/1</a:t>
            </a:r>
          </a:p>
          <a:p>
            <a:r>
              <a:rPr lang="en-US" sz="1000" dirty="0"/>
              <a:t>Top 50 Power Ranking. (2022). Retrieved from </a:t>
            </a:r>
            <a:r>
              <a:rPr lang="en-US" sz="1000" dirty="0" err="1"/>
              <a:t>bcw</a:t>
            </a:r>
            <a:r>
              <a:rPr lang="en-US" sz="1000" dirty="0"/>
              <a:t> Twiplomacy: https://www.twiplomacy.com/top-50-world-leader-power-ranking</a:t>
            </a:r>
          </a:p>
          <a:p>
            <a:r>
              <a:rPr lang="en-US" sz="1000" dirty="0"/>
              <a:t>Wang, C. (2019, May 20). Twitter Diplomacy: Preventing Twitter Wars from Escalating into Real Wars. Retrieved from HARVARD Kennedy School </a:t>
            </a:r>
            <a:r>
              <a:rPr lang="en-US" sz="1000" dirty="0" err="1"/>
              <a:t>Belfer</a:t>
            </a:r>
            <a:r>
              <a:rPr lang="en-US" sz="1000" dirty="0"/>
              <a:t> Center for Science and International Affairs:</a:t>
            </a:r>
            <a:br>
              <a:rPr lang="hu-HU" sz="1000" dirty="0"/>
            </a:br>
            <a:r>
              <a:rPr lang="en-US" sz="1000" dirty="0"/>
              <a:t>https://www.belfercenter.org/publication/twitter-diplomacy-preventing-twitter-wars-escalating-real-wars</a:t>
            </a:r>
          </a:p>
          <a:p>
            <a:endParaRPr lang="en-US" sz="1100" dirty="0"/>
          </a:p>
        </p:txBody>
      </p:sp>
      <p:cxnSp>
        <p:nvCxnSpPr>
          <p:cNvPr id="10" name="Egyenes összekötő 9">
            <a:extLst>
              <a:ext uri="{FF2B5EF4-FFF2-40B4-BE49-F238E27FC236}">
                <a16:creationId xmlns:a16="http://schemas.microsoft.com/office/drawing/2014/main" id="{11614705-0DD8-54AC-3D52-BFD37E00F3E1}"/>
              </a:ext>
            </a:extLst>
          </p:cNvPr>
          <p:cNvCxnSpPr/>
          <p:nvPr/>
        </p:nvCxnSpPr>
        <p:spPr>
          <a:xfrm>
            <a:off x="396983" y="3965374"/>
            <a:ext cx="1143669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40615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474</Words>
  <Application>Microsoft Office PowerPoint</Application>
  <PresentationFormat>Szélesvásznú</PresentationFormat>
  <Paragraphs>59</Paragraphs>
  <Slides>7</Slides>
  <Notes>0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Times New Roman</vt:lpstr>
      <vt:lpstr>Office-téma</vt:lpstr>
      <vt:lpstr>Twiplomacy</vt:lpstr>
      <vt:lpstr>What is Twiplomacy?</vt:lpstr>
      <vt:lpstr>Early usage &amp; numbers</vt:lpstr>
      <vt:lpstr>Notable Users &amp; Their Influences</vt:lpstr>
      <vt:lpstr>Advantages &amp; Risks</vt:lpstr>
      <vt:lpstr>What might the future behold?</vt:lpstr>
      <vt:lpstr>Thank you for your attention!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Twiplomacy</dc:title>
  <dc:creator>Levente Lukács</dc:creator>
  <cp:lastModifiedBy>Levente Lukács</cp:lastModifiedBy>
  <cp:revision>119</cp:revision>
  <dcterms:created xsi:type="dcterms:W3CDTF">2024-04-19T10:19:34Z</dcterms:created>
  <dcterms:modified xsi:type="dcterms:W3CDTF">2024-04-19T16:19:48Z</dcterms:modified>
</cp:coreProperties>
</file>